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94" r:id="rId3"/>
    <p:sldId id="308" r:id="rId4"/>
    <p:sldId id="295" r:id="rId5"/>
    <p:sldId id="296" r:id="rId6"/>
    <p:sldId id="305" r:id="rId7"/>
    <p:sldId id="297" r:id="rId8"/>
    <p:sldId id="301" r:id="rId9"/>
    <p:sldId id="300" r:id="rId10"/>
    <p:sldId id="298" r:id="rId11"/>
    <p:sldId id="303" r:id="rId12"/>
    <p:sldId id="299" r:id="rId13"/>
    <p:sldId id="304" r:id="rId14"/>
    <p:sldId id="309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7"/>
    <p:restoredTop sz="96330"/>
  </p:normalViewPr>
  <p:slideViewPr>
    <p:cSldViewPr snapToGrid="0" snapToObjects="1" showGuides="1">
      <p:cViewPr varScale="1">
        <p:scale>
          <a:sx n="78" d="100"/>
          <a:sy n="78" d="100"/>
        </p:scale>
        <p:origin x="1008" y="72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RMSD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Pose RMSD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Sheet1!$A$2:$A$21</c:f>
              <c:numCache>
                <c:formatCode>General</c:formatCode>
                <c:ptCount val="20"/>
                <c:pt idx="0">
                  <c:v>0.59599999999999997</c:v>
                </c:pt>
                <c:pt idx="1">
                  <c:v>11.683999999999999</c:v>
                </c:pt>
                <c:pt idx="2">
                  <c:v>11.909000000000001</c:v>
                </c:pt>
                <c:pt idx="3">
                  <c:v>1.96</c:v>
                </c:pt>
                <c:pt idx="4">
                  <c:v>11.951000000000001</c:v>
                </c:pt>
                <c:pt idx="5">
                  <c:v>10.433</c:v>
                </c:pt>
                <c:pt idx="6">
                  <c:v>11.589</c:v>
                </c:pt>
                <c:pt idx="7">
                  <c:v>11.66</c:v>
                </c:pt>
                <c:pt idx="8">
                  <c:v>10.382</c:v>
                </c:pt>
                <c:pt idx="9">
                  <c:v>11.624000000000001</c:v>
                </c:pt>
                <c:pt idx="10">
                  <c:v>11.273999999999999</c:v>
                </c:pt>
                <c:pt idx="11">
                  <c:v>11.741</c:v>
                </c:pt>
                <c:pt idx="12">
                  <c:v>11.427</c:v>
                </c:pt>
                <c:pt idx="13">
                  <c:v>9.4209999999999994</c:v>
                </c:pt>
                <c:pt idx="14">
                  <c:v>11.06</c:v>
                </c:pt>
                <c:pt idx="15">
                  <c:v>6.3410000000000002</c:v>
                </c:pt>
                <c:pt idx="16">
                  <c:v>12.122999999999999</c:v>
                </c:pt>
                <c:pt idx="17">
                  <c:v>6.444</c:v>
                </c:pt>
                <c:pt idx="18">
                  <c:v>11.025</c:v>
                </c:pt>
                <c:pt idx="19">
                  <c:v>11.28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4E-4A3E-A97E-8ED0FCCEF992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Sheet1!$B$2:$B$21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1-2A4E-4A3E-A97E-8ED0FCCEF992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Sheet1!$C$2:$C$21</c:f>
              <c:numCache>
                <c:formatCode>General</c:formatCode>
                <c:ptCount val="20"/>
              </c:numCache>
            </c:numRef>
          </c:val>
          <c:extLst>
            <c:ext xmlns:c16="http://schemas.microsoft.com/office/drawing/2014/chart" uri="{C3380CC4-5D6E-409C-BE32-E72D297353CC}">
              <c16:uniqueId val="{00000002-2A4E-4A3E-A97E-8ED0FCCE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3"/>
        <c:axId val="715792736"/>
        <c:axId val="1357148480"/>
      </c:barChart>
      <c:barChart>
        <c:barDir val="col"/>
        <c:grouping val="clustered"/>
        <c:varyColors val="0"/>
        <c:ser>
          <c:idx val="3"/>
          <c:order val="3"/>
          <c:tx>
            <c:strRef>
              <c:f>Sheet1!$D$1</c:f>
              <c:strCache>
                <c:ptCount val="1"/>
                <c:pt idx="0">
                  <c:v>Shape RMSD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Sheet1!$D$2:$D$21</c:f>
              <c:numCache>
                <c:formatCode>General</c:formatCode>
                <c:ptCount val="20"/>
                <c:pt idx="0">
                  <c:v>0.499</c:v>
                </c:pt>
                <c:pt idx="1">
                  <c:v>0.89800000000000002</c:v>
                </c:pt>
                <c:pt idx="2">
                  <c:v>0.94399999999999995</c:v>
                </c:pt>
                <c:pt idx="3">
                  <c:v>0.84099999999999997</c:v>
                </c:pt>
                <c:pt idx="4">
                  <c:v>1.173</c:v>
                </c:pt>
                <c:pt idx="5">
                  <c:v>2.3180000000000001</c:v>
                </c:pt>
                <c:pt idx="6">
                  <c:v>1.31</c:v>
                </c:pt>
                <c:pt idx="7">
                  <c:v>1.458</c:v>
                </c:pt>
                <c:pt idx="8">
                  <c:v>0.88900000000000001</c:v>
                </c:pt>
                <c:pt idx="9">
                  <c:v>2.262</c:v>
                </c:pt>
                <c:pt idx="10">
                  <c:v>0.67900000000000005</c:v>
                </c:pt>
                <c:pt idx="11">
                  <c:v>1.173</c:v>
                </c:pt>
                <c:pt idx="12">
                  <c:v>0.85799999999999998</c:v>
                </c:pt>
                <c:pt idx="13">
                  <c:v>1.0049999999999999</c:v>
                </c:pt>
                <c:pt idx="14">
                  <c:v>1.34</c:v>
                </c:pt>
                <c:pt idx="15">
                  <c:v>1.18</c:v>
                </c:pt>
                <c:pt idx="16">
                  <c:v>1.085</c:v>
                </c:pt>
                <c:pt idx="17">
                  <c:v>1.3720000000000001</c:v>
                </c:pt>
                <c:pt idx="18">
                  <c:v>0.84299999999999997</c:v>
                </c:pt>
                <c:pt idx="19">
                  <c:v>1.2729999999999999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4E-4A3E-A97E-8ED0FCCE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100"/>
        <c:axId val="1254858576"/>
        <c:axId val="1357118720"/>
      </c:barChart>
      <c:catAx>
        <c:axId val="715792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Docking</a:t>
                </a:r>
                <a:r>
                  <a:rPr lang="en-US" baseline="0"/>
                  <a:t> Model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148480"/>
        <c:crosses val="autoZero"/>
        <c:auto val="1"/>
        <c:lblAlgn val="ctr"/>
        <c:lblOffset val="100"/>
        <c:noMultiLvlLbl val="0"/>
      </c:catAx>
      <c:valAx>
        <c:axId val="135714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Position</a:t>
                </a:r>
                <a:r>
                  <a:rPr lang="en-US" baseline="0"/>
                  <a:t> RMSD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792736"/>
        <c:crosses val="autoZero"/>
        <c:crossBetween val="between"/>
      </c:valAx>
      <c:valAx>
        <c:axId val="13571187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SHAPE RMSD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858576"/>
        <c:crosses val="max"/>
        <c:crossBetween val="between"/>
      </c:valAx>
      <c:catAx>
        <c:axId val="1254858576"/>
        <c:scaling>
          <c:orientation val="minMax"/>
        </c:scaling>
        <c:delete val="1"/>
        <c:axPos val="b"/>
        <c:majorTickMark val="out"/>
        <c:minorTickMark val="none"/>
        <c:tickLblPos val="nextTo"/>
        <c:crossAx val="13571187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Interaction Energy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Clusters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Sheet1!$A$26:$A$41</c:f>
              <c:numCache>
                <c:formatCode>General</c:formatCode>
                <c:ptCount val="16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  <c:pt idx="4">
                  <c:v>6</c:v>
                </c:pt>
                <c:pt idx="5">
                  <c:v>3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Sheet1!$C$26:$C$41</c:f>
              <c:numCache>
                <c:formatCode>General</c:formatCode>
                <c:ptCount val="16"/>
                <c:pt idx="0">
                  <c:v>-8.3000000000000007</c:v>
                </c:pt>
                <c:pt idx="1">
                  <c:v>-7.2</c:v>
                </c:pt>
                <c:pt idx="2">
                  <c:v>-7.15</c:v>
                </c:pt>
                <c:pt idx="3">
                  <c:v>-7.05</c:v>
                </c:pt>
                <c:pt idx="4">
                  <c:v>-7</c:v>
                </c:pt>
                <c:pt idx="5">
                  <c:v>-6.9</c:v>
                </c:pt>
                <c:pt idx="6">
                  <c:v>-6.8</c:v>
                </c:pt>
                <c:pt idx="7">
                  <c:v>-6.8</c:v>
                </c:pt>
                <c:pt idx="8">
                  <c:v>-6.7</c:v>
                </c:pt>
                <c:pt idx="9">
                  <c:v>-6.7</c:v>
                </c:pt>
                <c:pt idx="10">
                  <c:v>-6.7</c:v>
                </c:pt>
                <c:pt idx="11">
                  <c:v>-6.6</c:v>
                </c:pt>
                <c:pt idx="12">
                  <c:v>-6.3</c:v>
                </c:pt>
                <c:pt idx="13">
                  <c:v>-6.3</c:v>
                </c:pt>
                <c:pt idx="14">
                  <c:v>-6.2</c:v>
                </c:pt>
                <c:pt idx="15">
                  <c:v>-6.2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66-4677-AD2C-36D829007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3464176"/>
        <c:axId val="1406459312"/>
      </c:barChart>
      <c:catAx>
        <c:axId val="1423464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Cluster</a:t>
                </a:r>
              </a:p>
            </c:rich>
          </c:tx>
          <c:layout>
            <c:manualLayout>
              <c:xMode val="edge"/>
              <c:yMode val="edge"/>
              <c:x val="0.48023490813648295"/>
              <c:y val="0.100902595508894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6459312"/>
        <c:crosses val="autoZero"/>
        <c:auto val="1"/>
        <c:lblAlgn val="ctr"/>
        <c:lblOffset val="100"/>
        <c:noMultiLvlLbl val="0"/>
      </c:catAx>
      <c:valAx>
        <c:axId val="140645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Interaction </a:t>
                </a:r>
                <a:r>
                  <a:rPr lang="en-US" baseline="0" dirty="0"/>
                  <a:t> Energy of Cluster (kcal/mol)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6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/>
              <a:t>Agenda Topic 1 20 Pt Arial Bold</a:t>
            </a:r>
          </a:p>
          <a:p>
            <a:pPr lvl="2"/>
            <a:r>
              <a:rPr lang="en-US" sz="1600" b="0"/>
              <a:t>Presenter or Sub-Topic 16 Pt Arial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85492-D33C-F94B-8465-55B37385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Docking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C481F-F1DC-9E4B-9BDC-548BC1E1A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Jack Ustanik</a:t>
            </a:r>
          </a:p>
        </p:txBody>
      </p:sp>
    </p:spTree>
    <p:extLst>
      <p:ext uri="{BB962C8B-B14F-4D97-AF65-F5344CB8AC3E}">
        <p14:creationId xmlns:p14="http://schemas.microsoft.com/office/powerpoint/2010/main" val="119731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04772-B2E9-C9D1-5B02-1BAE0E2A28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Accuracy of Docking with RMSD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C4CA4-03D1-5720-CB1C-736B224535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5262515"/>
            <a:ext cx="10910888" cy="776146"/>
          </a:xfrm>
        </p:spPr>
        <p:txBody>
          <a:bodyPr>
            <a:normAutofit/>
          </a:bodyPr>
          <a:lstStyle/>
          <a:p>
            <a:r>
              <a:rPr lang="en-US" dirty="0"/>
              <a:t>Average Pose RMSD: 9.7962</a:t>
            </a:r>
          </a:p>
          <a:p>
            <a:r>
              <a:rPr lang="en-US" dirty="0"/>
              <a:t>Average Shape RMSD: 1.17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C74E7-A528-03BB-4004-176966AE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F24650A-DC7F-96CD-24DA-299A9AD52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329012"/>
              </p:ext>
            </p:extLst>
          </p:nvPr>
        </p:nvGraphicFramePr>
        <p:xfrm>
          <a:off x="1041092" y="1533572"/>
          <a:ext cx="5196840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F156C2-3675-511D-EF30-C0DF9A0D2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824313"/>
              </p:ext>
            </p:extLst>
          </p:nvPr>
        </p:nvGraphicFramePr>
        <p:xfrm>
          <a:off x="7715972" y="1278225"/>
          <a:ext cx="1973263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73403" imgH="3847974" progId="Excel.Sheet.12">
                  <p:embed/>
                </p:oleObj>
              </mc:Choice>
              <mc:Fallback>
                <p:oleObj name="Worksheet" r:id="rId3" imgW="1973403" imgH="384797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15972" y="1278225"/>
                        <a:ext cx="1973263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552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12FF0-9916-41B0-7B4D-92452D79E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Most accurate ligand with reference ligand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B5182-C999-0C8D-5B51-314774DFC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6" y="1406525"/>
            <a:ext cx="9711479" cy="4402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Depicted is the most accurate docking model overlaid with the reference ligand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 but different 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33527-D411-7632-6883-FB1FDA10A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B577-F8AB-EABB-07A7-C57981E4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29" y="2544675"/>
            <a:ext cx="4335910" cy="2438948"/>
          </a:xfrm>
          <a:prstGeom prst="rect">
            <a:avLst/>
          </a:prstGeom>
        </p:spPr>
      </p:pic>
      <p:pic>
        <p:nvPicPr>
          <p:cNvPr id="7" name="ligands">
            <a:hlinkClick r:id="" action="ppaction://media"/>
            <a:extLst>
              <a:ext uri="{FF2B5EF4-FFF2-40B4-BE49-F238E27FC236}">
                <a16:creationId xmlns:a16="http://schemas.microsoft.com/office/drawing/2014/main" id="{66D29366-EF92-C8A7-B136-CD0693CA2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4162" y="2188463"/>
            <a:ext cx="5045798" cy="28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7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42032-67FD-952C-9A0F-84F0C9E261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Pictures of best docked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B4E0D-E0FA-83EA-EF7A-4BC56641B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75936" y="5147087"/>
            <a:ext cx="4291944" cy="5230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Ligand positioned in binding 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CD42D-09AB-C08F-B6EB-CDDFE1551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C56D0-EB0C-28F2-2C99-BC83E29A3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2" t="9442" r="32511" b="15481"/>
          <a:stretch/>
        </p:blipFill>
        <p:spPr>
          <a:xfrm>
            <a:off x="2175620" y="2403777"/>
            <a:ext cx="2669310" cy="2179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9EB576-C14D-893A-002B-F4CF34DD4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5" r="20270"/>
          <a:stretch/>
        </p:blipFill>
        <p:spPr>
          <a:xfrm>
            <a:off x="5921908" y="2102923"/>
            <a:ext cx="3250194" cy="26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FDDCC-0726-3301-531B-1A432D4F2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 and Energies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28849-DD11-1314-B971-E267C1693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99C2397-6E7A-91D4-CE90-A4F21B30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r="22201"/>
          <a:stretch/>
        </p:blipFill>
        <p:spPr>
          <a:xfrm>
            <a:off x="3972233" y="2039796"/>
            <a:ext cx="3333134" cy="3083293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1421516-2AC8-2094-3476-35EC281D8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977316"/>
              </p:ext>
            </p:extLst>
          </p:nvPr>
        </p:nvGraphicFramePr>
        <p:xfrm>
          <a:off x="511787" y="1625725"/>
          <a:ext cx="2664033" cy="3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01311" imgH="3116643" progId="Excel.Sheet.12">
                  <p:embed/>
                </p:oleObj>
              </mc:Choice>
              <mc:Fallback>
                <p:oleObj name="Worksheet" r:id="rId3" imgW="2301311" imgH="31166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787" y="1625725"/>
                        <a:ext cx="2664033" cy="360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5A7ED3-C369-A329-43AF-2416E680E381}"/>
              </a:ext>
            </a:extLst>
          </p:cNvPr>
          <p:cNvSpPr txBox="1"/>
          <p:nvPr/>
        </p:nvSpPr>
        <p:spPr>
          <a:xfrm>
            <a:off x="4734741" y="5123090"/>
            <a:ext cx="266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Increasing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927E51-DCD5-40CF-02FC-B421241556B0}"/>
              </a:ext>
            </a:extLst>
          </p:cNvPr>
          <p:cNvCxnSpPr/>
          <p:nvPr/>
        </p:nvCxnSpPr>
        <p:spPr>
          <a:xfrm>
            <a:off x="4297505" y="5492422"/>
            <a:ext cx="270387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FC32B34-8161-88E7-39DE-4AA50436D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425242"/>
              </p:ext>
            </p:extLst>
          </p:nvPr>
        </p:nvGraphicFramePr>
        <p:xfrm>
          <a:off x="7398773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CB8A06-8DC1-9077-43BA-622020023D56}"/>
              </a:ext>
            </a:extLst>
          </p:cNvPr>
          <p:cNvSpPr txBox="1"/>
          <p:nvPr/>
        </p:nvSpPr>
        <p:spPr>
          <a:xfrm>
            <a:off x="486544" y="5450078"/>
            <a:ext cx="322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Energy (kcal/mol)</a:t>
            </a:r>
          </a:p>
        </p:txBody>
      </p:sp>
    </p:spTree>
    <p:extLst>
      <p:ext uri="{BB962C8B-B14F-4D97-AF65-F5344CB8AC3E}">
        <p14:creationId xmlns:p14="http://schemas.microsoft.com/office/powerpoint/2010/main" val="222176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CD9A1-FEDE-0533-037D-5DD9B8C9F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Hydrogen Bonding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911F3-0853-769C-919D-417ADC0928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969" y="1925996"/>
            <a:ext cx="4223618" cy="25378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Hydrogen Bonding present in the following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1, 2, 8, 9, 10, 11, 13, 14, 15, 17, 19, 20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does this tell us about hydrogen bonding?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8A656-BC9A-AEE4-E94C-607EDCC146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265A527-EBD2-A4C0-C94F-A43D5C84A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548365"/>
              </p:ext>
            </p:extLst>
          </p:nvPr>
        </p:nvGraphicFramePr>
        <p:xfrm>
          <a:off x="5442770" y="1866490"/>
          <a:ext cx="40005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000394" imgH="3299476" progId="Excel.Sheet.12">
                  <p:embed/>
                </p:oleObj>
              </mc:Choice>
              <mc:Fallback>
                <p:oleObj name="Worksheet" r:id="rId2" imgW="4000394" imgH="32994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770" y="1866490"/>
                        <a:ext cx="40005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38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84E08-9841-7A03-3048-2115F9D950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FA1AC-8C6A-2EE8-48F3-7CB2E5792A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Molecular docking is a computational method used to predict how well ligands can bind macromolecules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Applications of docking include drug discovery and structural biology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Varied conformations/orientations of ligands produce levels of docking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PRMSD and SRMSD can be used to help make docking accuracy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Interaction energies measure the strength of ligand-protein binding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B316C-A490-7BBC-9A03-575841F6B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8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DE140-F903-92D3-DEDC-1DCCDAE523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Molecular Docking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4720E-1AB8-3BED-FB8B-449E7DF2CC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10227525" cy="44021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Computational method that predicts the binding of ligands to a macromolecule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2 Step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sz="2200" dirty="0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enerating a potential ligand binding mode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  <a:cs typeface="Times New Roman" panose="02020603050405020304" pitchFamily="18" charset="0"/>
              </a:rPr>
              <a:t>Position and Orientation of ligand is predicted within the binding site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Uses specific algorithm to try and find the most </a:t>
            </a:r>
            <a:r>
              <a:rPr lang="en-US" sz="2200" dirty="0">
                <a:ea typeface="SimSun" panose="02010600030101010101" pitchFamily="2" charset="-122"/>
                <a:cs typeface="Times New Roman" panose="02020603050405020304" pitchFamily="18" charset="0"/>
              </a:rPr>
              <a:t>optimal binding site</a:t>
            </a:r>
            <a:endParaRPr lang="en-US" sz="22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coring the model by assessing binding affinity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Models from the previous step are scored based upon how well they fit in the binding site</a:t>
            </a:r>
            <a:r>
              <a:rPr lang="en-US" sz="2200" dirty="0">
                <a:effectLst/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BC4A4-FC68-E823-34D4-480D95876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1026" name="Picture 2" descr="Best Photos of 2 Puzzle Pieces Template - 2 Puzzle Pieces Clip Art ... -  ClipArt Best - ClipArt Best">
            <a:extLst>
              <a:ext uri="{FF2B5EF4-FFF2-40B4-BE49-F238E27FC236}">
                <a16:creationId xmlns:a16="http://schemas.microsoft.com/office/drawing/2014/main" id="{300699D0-2CA4-7722-1FEA-4CB85E76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2" y="4365015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B8ADB-DD7C-4FE8-9D15-0F8F4C09F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Molecular Docking terms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0B253-E1C3-B65B-566B-ECC79DA5C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Grid box is the set space that a ligand searches to bind 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Conformational searching is the process of producing multiple conformations and orientations of the ligand withing the grid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conformation has a ranked score based on the binding energy or affinity of each ligand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Factors impacting docking include nonbonded interactions: Electrostatics, van der Waals, hydrogen bonding, and hydrophobic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Molecular Docking is a useful in drug discovery and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B23F6-AEE7-565B-2F14-7CDFE8A7D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20D27B-74C8-BA88-FF22-66A048F1F0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CD91B-D207-99DB-AC58-413C5E4DD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7647288" cy="44021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1m7I is the protein that we will be working with (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CRYSTAL STRUCTURE OF A MONOCLONAL FAB SPECIFIC FOR SHIGELLA FLEXNERI Y LIPOPOLYSACCHARIDE COMPLEXED WITH A PENTASACCHARIDE)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+mj-lt"/>
              </a:rPr>
              <a:t>The ligand is a </a:t>
            </a:r>
            <a:r>
              <a:rPr lang="en-US" dirty="0" err="1">
                <a:solidFill>
                  <a:srgbClr val="333333"/>
                </a:solidFill>
                <a:latin typeface="+mj-lt"/>
              </a:rPr>
              <a:t>pentasaccharide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fragment of the Shigella </a:t>
            </a:r>
            <a:r>
              <a:rPr lang="en-US" dirty="0" err="1">
                <a:solidFill>
                  <a:srgbClr val="333333"/>
                </a:solidFill>
                <a:latin typeface="+mj-lt"/>
              </a:rPr>
              <a:t>Flexneri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polysaccharide fragment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Prior to 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docking the 1m7I file was edited to make sure chain A (light chain) is in front of chain B (heavy chain), and should contain nothing else</a:t>
            </a:r>
            <a:endParaRPr lang="en-US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3E27F-9FE9-3367-F501-25D21D5F3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C8E76-2EBF-641F-F7C3-11AEA6A10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6" t="7464" r="37846" b="4970"/>
          <a:stretch/>
        </p:blipFill>
        <p:spPr>
          <a:xfrm>
            <a:off x="8320135" y="1406525"/>
            <a:ext cx="2792820" cy="3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6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BCFCC5-CECE-4F31-53E3-410380CEB6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Autodock</a:t>
            </a:r>
            <a:r>
              <a:rPr lang="en-US" dirty="0"/>
              <a:t> Vina vs Vina Carb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E0E1-4835-48E1-DDDE-0C2D632D2B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Autodock</a:t>
            </a:r>
            <a:r>
              <a:rPr lang="en-US" sz="2200" dirty="0"/>
              <a:t> Vina is a hype of software that is used for molecular docking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Vina Carb is a modified version of </a:t>
            </a:r>
            <a:r>
              <a:rPr lang="en-US" sz="2200" dirty="0" err="1"/>
              <a:t>Autodock</a:t>
            </a:r>
            <a:r>
              <a:rPr lang="en-US" sz="2200" dirty="0"/>
              <a:t> Vina which improves Glycosidic angles during docking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Considers more structural features and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VinaCarb</a:t>
            </a:r>
            <a:r>
              <a:rPr lang="en-US" sz="2200" dirty="0"/>
              <a:t> includes additional CHI energy functions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CHI-energy weight term and CHI-energy cutoff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our procedure </a:t>
            </a:r>
            <a:r>
              <a:rPr lang="en-US" sz="2200" dirty="0" err="1"/>
              <a:t>VinaCarb</a:t>
            </a:r>
            <a:r>
              <a:rPr lang="en-US" sz="2200" dirty="0"/>
              <a:t> was used for docking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0A282-BDBE-E955-E769-D5EAF7780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6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3BC9F-4FCD-91D0-B74A-747837CCD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31009-E5C9-8E46-311E-39E3C1A321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Slight editing to file to make the process more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Upload file to GLYCAM website to perform docking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Proceed through steps to perform docking with some parameters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Perform two types of RMSD calculations to evaluate docked complexes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Pose RMSD (PRMSD) and Shape RMSD (SRMSD)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Evaluate models and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579AB-BF56-6157-A22A-3AB337D91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3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8BA34-7666-3ABE-AB1A-93810DB620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Input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8F065-36D0-6391-5E8C-1D2B086819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989" y="1416869"/>
            <a:ext cx="3980634" cy="4402138"/>
          </a:xfrm>
        </p:spPr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receptor =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protein.pdbqt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ligand =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ligand.pdbqt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center_x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0.0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center_y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0.0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center_z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11.0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size_x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32.0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size_y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32.0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size_z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36.0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energy_range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10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num_modes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= 20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chi_coeff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=1</a:t>
            </a:r>
          </a:p>
          <a:p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chi_cutoff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=2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1996-0B5A-70C1-5AA1-66BA5796E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F14D9-2A4E-4B40-5933-4403B515AD4E}"/>
              </a:ext>
            </a:extLst>
          </p:cNvPr>
          <p:cNvSpPr txBox="1"/>
          <p:nvPr/>
        </p:nvSpPr>
        <p:spPr>
          <a:xfrm>
            <a:off x="6128290" y="884325"/>
            <a:ext cx="45275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Grid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Center of docking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Dimensions of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X=32.0 Y=32.0 Z=36.0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32x32x36 (Angstroms)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Bigger: More conformations and more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Smaller: Miss conformations less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different binding conformations: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More: Higher accuracy and more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Less: Lower accuracy and less time</a:t>
            </a:r>
          </a:p>
        </p:txBody>
      </p:sp>
    </p:spTree>
    <p:extLst>
      <p:ext uri="{BB962C8B-B14F-4D97-AF65-F5344CB8AC3E}">
        <p14:creationId xmlns:p14="http://schemas.microsoft.com/office/powerpoint/2010/main" val="58762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4B6AD-E9BB-F1F1-A7DC-CF8304C9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Modeled Docking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B7DF7-E80C-1367-4D9D-C73F4EF947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scfv_aligned.pdb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docking_output.pdb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All 20 ligands bind in a similar position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Docking occurs in the same general location due to grid box, favorable interactions, shape, and flexibility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8D566-B670-896E-AA3A-4D1DE4D77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5" name="dockingoutputsnew">
            <a:hlinkClick r:id="" action="ppaction://media"/>
            <a:extLst>
              <a:ext uri="{FF2B5EF4-FFF2-40B4-BE49-F238E27FC236}">
                <a16:creationId xmlns:a16="http://schemas.microsoft.com/office/drawing/2014/main" id="{ABE1D3B8-2269-2F67-3DD3-13B82550F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3576" y="2421025"/>
            <a:ext cx="5982424" cy="269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65FE4-F000-967A-D957-A7445733D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7" r="18984"/>
          <a:stretch/>
        </p:blipFill>
        <p:spPr>
          <a:xfrm>
            <a:off x="1380442" y="2596790"/>
            <a:ext cx="3426610" cy="23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FDE2FC-52DF-18C7-D7F9-7235B39DE7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Shape and Position RMSD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1D32E-9F1D-3451-9650-2526948FF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Shape RMSD (SRMSD) and Pose RMSD (PRMSD) are measurements that determine the structural similarity between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SRMSD measures the deviation of shape and volume of molecules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Low value indicates that there is a similar shape and size of reference and predicted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PRMSD measures the deviation of atoms of molecules or a molecule before and after binding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Difference between predicted positions from the reference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Lower values indicate the predicted structure is similar to the reference structure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77EC0-8D12-0614-CB66-48483D6F2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3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A587B95B-1D3A-3A44-A805-1768F3F39161}" vid="{7C55915A-1AD8-4A41-BAEA-832A814DF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31582</TotalTime>
  <Words>768</Words>
  <Application>Microsoft Office PowerPoint</Application>
  <PresentationFormat>Widescreen</PresentationFormat>
  <Paragraphs>116</Paragraphs>
  <Slides>15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SimSun</vt:lpstr>
      <vt:lpstr>Arial</vt:lpstr>
      <vt:lpstr>Calibri</vt:lpstr>
      <vt:lpstr>Georgia</vt:lpstr>
      <vt:lpstr>Lucida Console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Nguyen</dc:creator>
  <cp:lastModifiedBy>Jack Ustanik</cp:lastModifiedBy>
  <cp:revision>55</cp:revision>
  <dcterms:created xsi:type="dcterms:W3CDTF">2020-08-19T13:13:39Z</dcterms:created>
  <dcterms:modified xsi:type="dcterms:W3CDTF">2024-03-26T20:57:18Z</dcterms:modified>
</cp:coreProperties>
</file>